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Roboto"/>
      <p:regular r:id="rId8"/>
      <p:bold r:id="rId9"/>
      <p:italic r:id="rId10"/>
      <p:boldItalic r:id="rId11"/>
    </p:embeddedFon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14" Type="http://schemas.openxmlformats.org/officeDocument/2006/relationships/font" Target="fonts/Oswald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adb492e255_0_6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adb492e255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4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57" name="Google Shape;57;p14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4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14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1390700" y="1673975"/>
            <a:ext cx="6391200" cy="246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3" name="Google Shape;73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1" name="Google Shape;81;p1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4" name="Google Shape;84;p2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7" name="Google Shape;87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8" name="Google Shape;88;p21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9" name="Google Shape;89;p21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90" name="Google Shape;90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1" name="Google Shape;91;p2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94" name="Google Shape;94;p2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3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7" name="Google Shape;97;p23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rgbClr val="281F5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rt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906650" y="445025"/>
            <a:ext cx="572700" cy="5727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5.png"/><Relationship Id="rId11" Type="http://schemas.openxmlformats.org/officeDocument/2006/relationships/hyperlink" Target="https://www.coursera.org/account/accomplishments/records/9SAWHXF6U2XT" TargetMode="External"/><Relationship Id="rId22" Type="http://schemas.openxmlformats.org/officeDocument/2006/relationships/hyperlink" Target="mailto:carlyn@techable.io" TargetMode="External"/><Relationship Id="rId10" Type="http://schemas.openxmlformats.org/officeDocument/2006/relationships/hyperlink" Target="https://www.coursera.org/account/accomplishments/records/9SAWHXF6U2XT" TargetMode="External"/><Relationship Id="rId21" Type="http://schemas.openxmlformats.org/officeDocument/2006/relationships/image" Target="../media/image4.png"/><Relationship Id="rId13" Type="http://schemas.openxmlformats.org/officeDocument/2006/relationships/hyperlink" Target="https://www.coursera.org/account/accomplishments/records/5KFT9UXCJ5LH" TargetMode="External"/><Relationship Id="rId24" Type="http://schemas.openxmlformats.org/officeDocument/2006/relationships/image" Target="../media/image3.png"/><Relationship Id="rId12" Type="http://schemas.openxmlformats.org/officeDocument/2006/relationships/hyperlink" Target="https://www.coursera.org/account/accomplishments/records/W9FP7EXY2V8A" TargetMode="External"/><Relationship Id="rId23" Type="http://schemas.openxmlformats.org/officeDocument/2006/relationships/image" Target="../media/image1.png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hyperlink" Target="https://public.tableau.com/views/CaseStudyDemo/Dashboard1?:language=en-US&amp;:display_count=n&amp;:origin=viz_share_link" TargetMode="External"/><Relationship Id="rId9" Type="http://schemas.openxmlformats.org/officeDocument/2006/relationships/hyperlink" Target="https://www.coursera.org/account/accomplishments/records/3DM8BQYJPUJ3" TargetMode="External"/><Relationship Id="rId15" Type="http://schemas.openxmlformats.org/officeDocument/2006/relationships/hyperlink" Target="https://www.coursera.org/account/accomplishments/records/5SJ3JZYTXD3D" TargetMode="External"/><Relationship Id="rId14" Type="http://schemas.openxmlformats.org/officeDocument/2006/relationships/hyperlink" Target="https://www.coursera.org/account/accomplishments/records/5KFT9UXCJ5LH" TargetMode="External"/><Relationship Id="rId17" Type="http://schemas.openxmlformats.org/officeDocument/2006/relationships/hyperlink" Target="https://www.coursera.org/account/accomplishments/records/ATH28SHPW5FG" TargetMode="External"/><Relationship Id="rId16" Type="http://schemas.openxmlformats.org/officeDocument/2006/relationships/hyperlink" Target="https://www.coursera.org/account/accomplishments/records/CBZ3G8YQNG38" TargetMode="External"/><Relationship Id="rId5" Type="http://schemas.openxmlformats.org/officeDocument/2006/relationships/hyperlink" Target="https://public.tableau.com/views/SampleSuperstore_17026840039520/ExecutiveOverview?:language=en-US&amp;:display_count=n&amp;:origin=viz_share_link" TargetMode="External"/><Relationship Id="rId19" Type="http://schemas.openxmlformats.org/officeDocument/2006/relationships/hyperlink" Target="https://www.datascienceportfol.io/techable" TargetMode="External"/><Relationship Id="rId6" Type="http://schemas.openxmlformats.org/officeDocument/2006/relationships/hyperlink" Target="https://www.coursera.org/account/accomplishments/records/QYJEGJAM864F" TargetMode="External"/><Relationship Id="rId18" Type="http://schemas.openxmlformats.org/officeDocument/2006/relationships/hyperlink" Target="https://techable.io/" TargetMode="External"/><Relationship Id="rId7" Type="http://schemas.openxmlformats.org/officeDocument/2006/relationships/hyperlink" Target="https://www.coursera.org/account/accomplishments/records/CS6ES2CY3RHK" TargetMode="External"/><Relationship Id="rId8" Type="http://schemas.openxmlformats.org/officeDocument/2006/relationships/hyperlink" Target="https://www.coursera.org/account/accomplishments/records/3DM8BQYJPUJ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5"/>
          <p:cNvSpPr/>
          <p:nvPr/>
        </p:nvSpPr>
        <p:spPr>
          <a:xfrm>
            <a:off x="4119500" y="0"/>
            <a:ext cx="502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6" name="Google Shape;106;p25"/>
          <p:cNvCxnSpPr/>
          <p:nvPr/>
        </p:nvCxnSpPr>
        <p:spPr>
          <a:xfrm>
            <a:off x="1118175" y="3561938"/>
            <a:ext cx="270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7" name="Google Shape;107;p25"/>
          <p:cNvSpPr txBox="1"/>
          <p:nvPr>
            <p:ph idx="4294967295" type="body"/>
          </p:nvPr>
        </p:nvSpPr>
        <p:spPr>
          <a:xfrm>
            <a:off x="961980" y="3408725"/>
            <a:ext cx="2177400" cy="43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700">
                <a:solidFill>
                  <a:schemeClr val="dk1"/>
                </a:solidFill>
              </a:rPr>
              <a:t>Anthea Carlyn Caro</a:t>
            </a:r>
            <a:endParaRPr b="1" sz="1700">
              <a:solidFill>
                <a:schemeClr val="dk1"/>
              </a:solidFill>
            </a:endParaRPr>
          </a:p>
        </p:txBody>
      </p:sp>
      <p:sp>
        <p:nvSpPr>
          <p:cNvPr id="108" name="Google Shape;108;p25"/>
          <p:cNvSpPr txBox="1"/>
          <p:nvPr>
            <p:ph idx="4294967295" type="body"/>
          </p:nvPr>
        </p:nvSpPr>
        <p:spPr>
          <a:xfrm>
            <a:off x="765475" y="3692525"/>
            <a:ext cx="26124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Business Analyst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Data Analyst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Project Manager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Client Success Executive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Executive Assistant to the CEO</a:t>
            </a:r>
            <a:endParaRPr sz="13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9" name="Google Shape;10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8300" y="284099"/>
            <a:ext cx="2304300" cy="3070800"/>
          </a:xfrm>
          <a:prstGeom prst="flowChartAlternateProcess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10" name="Google Shape;110;p25"/>
          <p:cNvSpPr txBox="1"/>
          <p:nvPr/>
        </p:nvSpPr>
        <p:spPr>
          <a:xfrm>
            <a:off x="5009400" y="1601950"/>
            <a:ext cx="34977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Portfolio</a:t>
            </a:r>
            <a:r>
              <a:rPr lang="en"/>
              <a:t>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Case Study: Bike Sharing Company Analysis</a:t>
            </a:r>
            <a:endParaRPr sz="1200">
              <a:solidFill>
                <a:srgbClr val="0062E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Sales and Profit Ratio Dashboard</a:t>
            </a:r>
            <a:endParaRPr sz="1200">
              <a:solidFill>
                <a:srgbClr val="0062E4"/>
              </a:solidFill>
            </a:endParaRPr>
          </a:p>
        </p:txBody>
      </p:sp>
      <p:sp>
        <p:nvSpPr>
          <p:cNvPr id="111" name="Google Shape;111;p25"/>
          <p:cNvSpPr txBox="1"/>
          <p:nvPr/>
        </p:nvSpPr>
        <p:spPr>
          <a:xfrm>
            <a:off x="5009400" y="3105150"/>
            <a:ext cx="34977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43541"/>
                </a:solidFill>
              </a:rPr>
              <a:t>Data Analytics Certificates: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Foundations: Data, Data, Everywhere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Ask Questions to Make Data-Driven Decisions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Prepare Data for Exploration</a:t>
            </a:r>
            <a:endParaRPr sz="1200" u="sng">
              <a:solidFill>
                <a:srgbClr val="0062E4"/>
              </a:solidFill>
              <a:hlinkClick r:id="rId9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Process Data from Dirty to Clean</a:t>
            </a:r>
            <a:endParaRPr sz="1200" u="sng">
              <a:solidFill>
                <a:srgbClr val="0062E4"/>
              </a:solidFill>
              <a:hlinkClick r:id="rId11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Analyze Data to Answer Questions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Share Data Through the Art of Visualization</a:t>
            </a:r>
            <a:endParaRPr sz="1200" u="sng">
              <a:solidFill>
                <a:srgbClr val="0062E4"/>
              </a:solidFill>
              <a:hlinkClick r:id="rId14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linkClick r:id="rId1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Data Analysis with R Programming</a:t>
            </a:r>
            <a:endParaRPr/>
          </a:p>
        </p:txBody>
      </p:sp>
      <p:sp>
        <p:nvSpPr>
          <p:cNvPr id="112" name="Google Shape;112;p25"/>
          <p:cNvSpPr txBox="1"/>
          <p:nvPr/>
        </p:nvSpPr>
        <p:spPr>
          <a:xfrm>
            <a:off x="5009400" y="2295250"/>
            <a:ext cx="37356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43541"/>
                </a:solidFill>
              </a:rPr>
              <a:t>Project Management Certificates:</a:t>
            </a:r>
            <a:endParaRPr b="1">
              <a:solidFill>
                <a:srgbClr val="34354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ighlight>
                  <a:srgbClr val="FFFFFF"/>
                </a:highlight>
                <a:hlinkClick r:id="rId1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Foundations of Project Management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62E4"/>
                </a:solidFill>
                <a:highlight>
                  <a:srgbClr val="FFFFFF"/>
                </a:highlight>
                <a:hlinkClick r:id="rId1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Project Initiation: Starting a Successful Project</a:t>
            </a:r>
            <a:endParaRPr>
              <a:solidFill>
                <a:srgbClr val="343541"/>
              </a:solidFill>
            </a:endParaRPr>
          </a:p>
        </p:txBody>
      </p:sp>
      <p:sp>
        <p:nvSpPr>
          <p:cNvPr id="113" name="Google Shape;113;p25"/>
          <p:cNvSpPr txBox="1"/>
          <p:nvPr/>
        </p:nvSpPr>
        <p:spPr>
          <a:xfrm>
            <a:off x="4662750" y="604625"/>
            <a:ext cx="24246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  <a:hlinkClick r:id="rId1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Teachable.io</a:t>
            </a:r>
            <a:endParaRPr sz="12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  <a:hlinkClick r:id="rId1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datascienceportfol.io/techable</a:t>
            </a:r>
            <a:endParaRPr sz="12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4" name="Google Shape;114;p25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4402650" y="603475"/>
            <a:ext cx="336300" cy="300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5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4402650" y="952549"/>
            <a:ext cx="336300" cy="351242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5"/>
          <p:cNvSpPr txBox="1"/>
          <p:nvPr/>
        </p:nvSpPr>
        <p:spPr>
          <a:xfrm>
            <a:off x="7329750" y="604625"/>
            <a:ext cx="24246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  <a:hlinkClick r:id="rId2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carlyn@techable.io</a:t>
            </a:r>
            <a:endParaRPr sz="13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FF"/>
                </a:solidFill>
                <a:latin typeface="Roboto"/>
                <a:ea typeface="Roboto"/>
                <a:cs typeface="Roboto"/>
                <a:sym typeface="Roboto"/>
              </a:rPr>
              <a:t>+639154619559</a:t>
            </a:r>
            <a:endParaRPr sz="1300">
              <a:solidFill>
                <a:srgbClr val="0000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7" name="Google Shape;117;p25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042538" y="697800"/>
            <a:ext cx="390525" cy="246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5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7069650" y="933271"/>
            <a:ext cx="336300" cy="389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